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7" r:id="rId20"/>
    <p:sldId id="264" r:id="rId21"/>
    <p:sldId id="276" r:id="rId22"/>
    <p:sldId id="278" r:id="rId23"/>
    <p:sldId id="279" r:id="rId24"/>
    <p:sldId id="27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08" autoAdjust="0"/>
  </p:normalViewPr>
  <p:slideViewPr>
    <p:cSldViewPr snapToGrid="0">
      <p:cViewPr varScale="1">
        <p:scale>
          <a:sx n="79" d="100"/>
          <a:sy n="7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s\Desktop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Лист8!$B$1:$B$2</c:f>
              <c:strCache>
                <c:ptCount val="2"/>
                <c:pt idx="0">
                  <c:v>2017</c:v>
                </c:pt>
                <c:pt idx="1">
                  <c:v>Остепененность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Лист8!$A$3:$A$8</c:f>
              <c:strCache>
                <c:ptCount val="6"/>
                <c:pt idx="0">
                  <c:v>Факультет инновационного образования</c:v>
                </c:pt>
                <c:pt idx="1">
                  <c:v>Факультет гуманитарных наук и искусств</c:v>
                </c:pt>
                <c:pt idx="2">
                  <c:v>Факультет экономики и права</c:v>
                </c:pt>
                <c:pt idx="3">
                  <c:v>Факультет физики, математики и информационных технологий</c:v>
                </c:pt>
                <c:pt idx="4">
                  <c:v>Факультет полиязычного образования</c:v>
                </c:pt>
                <c:pt idx="5">
                  <c:v>Факультет естественных и сельскохозяйственных наук</c:v>
                </c:pt>
              </c:strCache>
            </c:strRef>
          </c:cat>
          <c:val>
            <c:numRef>
              <c:f>Лист8!$B$3:$B$8</c:f>
              <c:numCache>
                <c:formatCode>0%</c:formatCode>
                <c:ptCount val="6"/>
                <c:pt idx="0">
                  <c:v>0.24</c:v>
                </c:pt>
                <c:pt idx="1">
                  <c:v>0.34</c:v>
                </c:pt>
                <c:pt idx="2">
                  <c:v>0.22</c:v>
                </c:pt>
                <c:pt idx="3">
                  <c:v>0.42</c:v>
                </c:pt>
                <c:pt idx="4">
                  <c:v>0.32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F-46D6-AF8F-080D93F381E6}"/>
            </c:ext>
          </c:extLst>
        </c:ser>
        <c:ser>
          <c:idx val="1"/>
          <c:order val="1"/>
          <c:tx>
            <c:strRef>
              <c:f>Лист8!$C$1:$C$2</c:f>
              <c:strCache>
                <c:ptCount val="2"/>
                <c:pt idx="0">
                  <c:v>2018</c:v>
                </c:pt>
                <c:pt idx="1">
                  <c:v>Остепененность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Лист8!$A$3:$A$8</c:f>
              <c:strCache>
                <c:ptCount val="6"/>
                <c:pt idx="0">
                  <c:v>Факультет инновационного образования</c:v>
                </c:pt>
                <c:pt idx="1">
                  <c:v>Факультет гуманитарных наук и искусств</c:v>
                </c:pt>
                <c:pt idx="2">
                  <c:v>Факультет экономики и права</c:v>
                </c:pt>
                <c:pt idx="3">
                  <c:v>Факультет физики, математики и информационных технологий</c:v>
                </c:pt>
                <c:pt idx="4">
                  <c:v>Факультет полиязычного образования</c:v>
                </c:pt>
                <c:pt idx="5">
                  <c:v>Факультет естественных и сельскохозяйственных наук</c:v>
                </c:pt>
              </c:strCache>
            </c:strRef>
          </c:cat>
          <c:val>
            <c:numRef>
              <c:f>Лист8!$C$3:$C$8</c:f>
              <c:numCache>
                <c:formatCode>0%</c:formatCode>
                <c:ptCount val="6"/>
                <c:pt idx="0">
                  <c:v>0.27</c:v>
                </c:pt>
                <c:pt idx="1">
                  <c:v>0.34</c:v>
                </c:pt>
                <c:pt idx="2">
                  <c:v>0.2</c:v>
                </c:pt>
                <c:pt idx="3">
                  <c:v>0.45</c:v>
                </c:pt>
                <c:pt idx="4">
                  <c:v>0.34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EF-46D6-AF8F-080D93F381E6}"/>
            </c:ext>
          </c:extLst>
        </c:ser>
        <c:ser>
          <c:idx val="2"/>
          <c:order val="2"/>
          <c:tx>
            <c:strRef>
              <c:f>Лист8!$D$1:$D$2</c:f>
              <c:strCache>
                <c:ptCount val="2"/>
                <c:pt idx="0">
                  <c:v>2019</c:v>
                </c:pt>
                <c:pt idx="1">
                  <c:v>Остепененность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Лист8!$A$3:$A$8</c:f>
              <c:strCache>
                <c:ptCount val="6"/>
                <c:pt idx="0">
                  <c:v>Факультет инновационного образования</c:v>
                </c:pt>
                <c:pt idx="1">
                  <c:v>Факультет гуманитарных наук и искусств</c:v>
                </c:pt>
                <c:pt idx="2">
                  <c:v>Факультет экономики и права</c:v>
                </c:pt>
                <c:pt idx="3">
                  <c:v>Факультет физики, математики и информационных технологий</c:v>
                </c:pt>
                <c:pt idx="4">
                  <c:v>Факультет полиязычного образования</c:v>
                </c:pt>
                <c:pt idx="5">
                  <c:v>Факультет естественных и сельскохозяйственных наук</c:v>
                </c:pt>
              </c:strCache>
            </c:strRef>
          </c:cat>
          <c:val>
            <c:numRef>
              <c:f>Лист8!$D$3:$D$8</c:f>
              <c:numCache>
                <c:formatCode>0%</c:formatCode>
                <c:ptCount val="6"/>
                <c:pt idx="0">
                  <c:v>0.27</c:v>
                </c:pt>
                <c:pt idx="1">
                  <c:v>0.33</c:v>
                </c:pt>
                <c:pt idx="2">
                  <c:v>0.23</c:v>
                </c:pt>
                <c:pt idx="3">
                  <c:v>0.45</c:v>
                </c:pt>
                <c:pt idx="4">
                  <c:v>0.32</c:v>
                </c:pt>
                <c:pt idx="5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EF-46D6-AF8F-080D93F38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67757040"/>
        <c:axId val="-367754320"/>
      </c:barChart>
      <c:catAx>
        <c:axId val="-36775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67754320"/>
        <c:crosses val="autoZero"/>
        <c:auto val="1"/>
        <c:lblAlgn val="ctr"/>
        <c:lblOffset val="100"/>
        <c:noMultiLvlLbl val="0"/>
      </c:catAx>
      <c:valAx>
        <c:axId val="-36775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6775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2DA43-1212-405D-BF18-845C8FF059CC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565F-EEAD-4649-B80D-93465644D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РАЗВИТАЯ И ИНКЛЮЗИВНАЯ ЭКОНОМИКА</a:t>
            </a:r>
          </a:p>
          <a:p>
            <a:pPr marL="0" indent="0">
              <a:buNone/>
            </a:pP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«Если мы проведем необходимые структурные изменения, то к 2025 году </a:t>
            </a:r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сможем обеспечить ежегодный устойчивый рост валового внутреннего продукта на 5% и выше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.» - сказал К.-Ж. Токаев.</a:t>
            </a:r>
          </a:p>
          <a:p>
            <a:pPr marL="228600" indent="-228600">
              <a:buAutoNum type="arabicPeriod"/>
            </a:pP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Отказ от ресурсного менталитета и диверсификация экономики</a:t>
            </a:r>
          </a:p>
          <a:p>
            <a:pPr marL="0" indent="0">
              <a:buNone/>
            </a:pP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«Экономика знаний», повышение производительности труда, развитие инноваций, внедрение искусственного интеллекта стали основными факторами глобального прогресса» - сказал К.-Ж. Токаев.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отдачи от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квазигосударственного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нужно понять, каков реальный вклад </a:t>
            </a:r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Фонда национального благосостояния </a:t>
            </a:r>
            <a:r>
              <a:rPr lang="ru-RU" sz="10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рост благосостояния народа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за прошедшие 14 лет с момента создания Фонда. Правительство вместе со Счетным комитетом в трёхмесячный срок должны провести </a:t>
            </a:r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эффективности 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государственных холдингов и </a:t>
            </a:r>
            <a:r>
              <a:rPr lang="ru-RU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нацкомпаний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сказал К.-Ж. Токаев.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Эффективный малый и средний бизнес – прочная основа развития города и села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«Малый, в особенности микробизнес, играет важную роль в социально-экономической и политической жизни страны»</a:t>
            </a:r>
          </a:p>
          <a:p>
            <a:pPr marL="228600" indent="-228600">
              <a:buAutoNum type="arabicPeriod" startAt="5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Развитый агропромышленный комплекс.</a:t>
            </a:r>
          </a:p>
          <a:p>
            <a:pPr marL="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Сельское хозяйство – наш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ресурс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он используется далеко не в полной мере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ІV. НОВЫЙ ЭТАП СОЦИАЛЬНОЙ МОДЕРНИЗАЦИИ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Фактически отечественная система подготовки специалистов оторвана от реального рынка труда</a:t>
            </a:r>
            <a:r>
              <a:rPr lang="ru-RU" dirty="0"/>
              <a:t>»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СИЛЬНЫЕ РЕГИОНЫ – СИЛЬНАЯ СТРАНА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эффективности работы местных органов власти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людей всегда должен быть доступ к местным властям. Это – аксиома, но не реальность.</a:t>
            </a:r>
            <a:r>
              <a:rPr lang="ru-RU" dirty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9565F-EEAD-4649-B80D-93465644D9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5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>
                <a:latin typeface="TimesNewRomanPSMT"/>
              </a:rPr>
              <a:t>Сфера науки является важнейшей частью национального достояния, основополагающим ресурсом для экономических и социальных преобразований страны. Научный потенциал во многом определяет место страны в мировом сообществе, перспективы в конкурентной борьбе на внешнем рынке, возможности в решении ее внутренних проблем.</a:t>
            </a:r>
          </a:p>
          <a:p>
            <a:pPr marL="228600" indent="-228600">
              <a:buAutoNum type="arabicPeriod"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важнейших документов стратегического характера, таких как Стратегия «Казахстан-2050», «Стратегический план развития Республики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Казахстан до 2025 года», План нации «100 конкретных шагов по проведению Пяти институциональных реформ», Третья модернизация Казахстана 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Модернизация общественного сознания, задач по вхождению в число 30-ти развитых стран мира, ускоренному и качественному экономическому росту, инновационному и наукоемкому развитию требует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TimesNewRomanPSMT"/>
                <a:ea typeface="+mn-ea"/>
                <a:cs typeface="+mn-cs"/>
              </a:rPr>
              <a:t> усиленной работы.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9565F-EEAD-4649-B80D-93465644D9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9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sz="1200" dirty="0"/>
              <a:t>Қараңғы қазақ көгіне, өрмелеп шығып күн болам,</a:t>
            </a:r>
          </a:p>
          <a:p>
            <a:pPr marL="0" indent="0">
              <a:buNone/>
            </a:pPr>
            <a:r>
              <a:rPr lang="kk-KZ" sz="1200" dirty="0"/>
              <a:t>Қараңғылықтың кегіне, күн болмағанда кім болам? </a:t>
            </a:r>
          </a:p>
          <a:p>
            <a:pPr marL="0" indent="0" algn="r">
              <a:buNone/>
            </a:pPr>
            <a:r>
              <a:rPr lang="kk-KZ" dirty="0"/>
              <a:t>С. Торайғыров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9565F-EEAD-4649-B80D-93465644D95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9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9565F-EEAD-4649-B80D-93465644D9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5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9565F-EEAD-4649-B80D-93465644D95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17BB1-35EC-4ECF-9DBA-3A1A85303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CC825A-EBC6-49CC-896D-41BC64DD1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A10A8-9BA1-4C07-A548-965AC57C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9F927-EAB4-4031-BFE6-D0180609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F7246-63A3-497C-BE60-75A78730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2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19DB8-35EE-4BEC-B957-F5A4366A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AD5EAC-B8E1-4DB9-8336-937B0EB46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7CF1A-F145-4A7D-BCF4-62DD9A27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AF5E58-DC49-4A70-9AAF-B8D80433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3FF5F-1037-4EE0-8EAD-031B42F1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13AAEB-32F2-4060-914A-23881FFB8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D95B8-04DE-47AD-9CD5-1A7CA5258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AC9EB3-7578-44D4-A13A-C2C0B09A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7055E-CD68-43F0-B649-829A5B7C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26F08-5176-4C0C-B4FF-0E7EB68C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6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FB56C-9140-4306-8D35-2A1273EB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09E6D-10F4-4436-841A-A0928C91D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2173A-D1DE-4595-B703-D9EB55CF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D3E60-B8D7-4456-9F97-A9CCDE30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FB0AAA-B2F7-4291-837A-0F3758E3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45174-7730-4A82-86FD-52C0001C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F75DA4-C2C2-43B5-8F01-1AA1E1BCD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63C54-7A4C-43A8-BD2B-01026582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373F1-79E8-4995-A059-C7A3EE0D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8C3F0-1875-4C89-B3A4-9EFADEB7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3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A2904-6CB4-4A61-A158-6A2DD23C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2AF50-6864-4669-A675-5A498D1BF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B8D84-EF59-4EA7-B7BF-ED7DCCC44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859CC6-160A-4714-92B4-9F80329E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F617B8-F32C-4335-ACBA-EE691339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460EE-46E2-4FC5-AB70-E1E9577B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87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AB53-C38C-45D4-B08C-C1DAA15E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63246A-8944-4937-BCAD-3147F31B4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933764-278D-49F0-8968-FF1ECB6ED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6F36E2-8503-4A9C-BE64-B9C95A5FA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CE25E0-25C4-425E-9E62-E34699C26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A9B6AB-71EF-452B-B47B-AB567F66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EE1ADB-2292-4B73-B6D9-9E6D6CE6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43F980-5CB9-4F18-B0E1-3AA6C6CB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1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183F3-1B65-4231-8EB6-C00B6806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9A0D15-C6D4-49AB-B51B-4609A2C4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410A0-FABC-4C90-A27D-596A7D43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455250-E61A-4051-8DC2-48BD82AA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A7E6C5-B3E0-4DFF-8805-814DCB98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A1AA6A-10C3-4423-99E9-6EC0173E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AC20C0-C559-4B13-96C6-CD27B71E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2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FFF5-80F1-49D0-8E8C-C273EA2D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5C93C-F567-4011-A952-AB7996FA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A674B0-3DB2-4EAA-88B0-003C80D1B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B49785-7373-4E8B-BBD2-3BA91F01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343FB-0D2F-44D8-8072-1B12694B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C444B-4138-4BDA-9DEB-0A59A47C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DF1D1-0BC8-4BCD-9CF5-061CAD2F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9F5C54-75FD-43D9-B7D7-97E1A4318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FD9E50-CBF7-41E2-8795-403D49EE4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B1A070-CB67-4780-BC00-FB628705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CB1D38-2E94-47CD-8216-4424EE73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5542A6-EA62-4288-8656-F49ECA77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5A6DC-E669-45C3-B022-A4429A16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D82E1-7DCF-46E2-8F95-61E94C35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9A4B3-C69A-4190-96AB-F85C4F922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E206-75C5-4C88-ACF5-BB1E46BC5286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184E5-7F24-4DE6-AB51-7544B95A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A19439-176A-4500-A2DB-C7B30DCA8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BD753-E86D-4936-9FE1-196268088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8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4%D0%B0%D0%B2%D0%BE%D1%81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атырауский государственный университет имени х. досмухамедова">
            <a:extLst>
              <a:ext uri="{FF2B5EF4-FFF2-40B4-BE49-F238E27FC236}">
                <a16:creationId xmlns:a16="http://schemas.microsoft.com/office/drawing/2014/main" id="{027A7E0E-4F88-4F84-BD41-626640BAE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F6B38-7CE2-4CFF-BB13-9554DC439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10" y="2642401"/>
            <a:ext cx="11853389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научной деятельности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Досмухамедова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предложения по усовершенствованию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B544D3-0C61-4125-A188-EB5E7CB6A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5289" y="4575815"/>
            <a:ext cx="9144000" cy="1655762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Батрышев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Д.Г.</a:t>
            </a:r>
          </a:p>
          <a:p>
            <a:pPr algn="r"/>
            <a:endParaRPr lang="ru-RU" dirty="0"/>
          </a:p>
          <a:p>
            <a:pPr algn="r"/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7AB21-1982-4645-83B6-0A15A0488B2B}"/>
              </a:ext>
            </a:extLst>
          </p:cNvPr>
          <p:cNvSpPr txBox="1"/>
          <p:nvPr/>
        </p:nvSpPr>
        <p:spPr>
          <a:xfrm>
            <a:off x="5163983" y="6358597"/>
            <a:ext cx="186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Атырау, 2020г.</a:t>
            </a:r>
          </a:p>
        </p:txBody>
      </p:sp>
    </p:spTree>
    <p:extLst>
      <p:ext uri="{BB962C8B-B14F-4D97-AF65-F5344CB8AC3E}">
        <p14:creationId xmlns:p14="http://schemas.microsoft.com/office/powerpoint/2010/main" val="136394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959847-A64E-422B-BF54-F86374D202C9}"/>
              </a:ext>
            </a:extLst>
          </p:cNvPr>
          <p:cNvSpPr/>
          <p:nvPr/>
        </p:nvSpPr>
        <p:spPr>
          <a:xfrm>
            <a:off x="1422400" y="2205950"/>
            <a:ext cx="934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научной деятельности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АтГУ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Х.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Досмухамедова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415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E23379-F20F-4B9F-AE33-B8E50D9C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3" y="1987647"/>
            <a:ext cx="5785954" cy="2882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14DA26-A49D-476C-A38D-23EA235558B2}"/>
              </a:ext>
            </a:extLst>
          </p:cNvPr>
          <p:cNvSpPr txBox="1"/>
          <p:nvPr/>
        </p:nvSpPr>
        <p:spPr>
          <a:xfrm>
            <a:off x="1370187" y="480447"/>
            <a:ext cx="945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ПУБЛИКАЦИОННОЙ АКТИВНОСТИ ППС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АтГУ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D2417-6D78-4A00-B0C3-DBA0EC08B7F3}"/>
              </a:ext>
            </a:extLst>
          </p:cNvPr>
          <p:cNvSpPr txBox="1"/>
          <p:nvPr/>
        </p:nvSpPr>
        <p:spPr>
          <a:xfrm>
            <a:off x="2123400" y="5315919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базе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D3145D-800C-4240-B8C1-73FE1BB4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316" y="1987647"/>
            <a:ext cx="6182291" cy="2742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F8EA07-5031-4377-B8C1-BB6B5B27C609}"/>
              </a:ext>
            </a:extLst>
          </p:cNvPr>
          <p:cNvSpPr txBox="1"/>
          <p:nvPr/>
        </p:nvSpPr>
        <p:spPr>
          <a:xfrm>
            <a:off x="7652003" y="5315919"/>
            <a:ext cx="25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базе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0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12191999" cy="54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26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387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Факультет естественных и сельскохозяйственных наук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1508787"/>
            <a:ext cx="12042529" cy="48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18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Факультет физики, математики и информационных технологий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1750021"/>
            <a:ext cx="1164590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5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Факультет гуманитарных наук и искусств</a:t>
            </a: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1604797"/>
            <a:ext cx="10925492" cy="480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85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Факультет инновационного образования</a:t>
            </a: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600200"/>
            <a:ext cx="11508051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85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Факультет </a:t>
            </a:r>
            <a:r>
              <a:rPr lang="ru-RU" dirty="0" err="1"/>
              <a:t>полиязычного</a:t>
            </a:r>
            <a:r>
              <a:rPr lang="ru-RU" dirty="0"/>
              <a:t> образования</a:t>
            </a: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347709"/>
            <a:ext cx="11583588" cy="505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8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Факультет экономики и права</a:t>
            </a: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508787"/>
            <a:ext cx="11894788" cy="436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977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1267"/>
            <a:ext cx="10972800" cy="1143000"/>
          </a:xfrm>
        </p:spPr>
        <p:txBody>
          <a:bodyPr/>
          <a:lstStyle/>
          <a:p>
            <a:r>
              <a:rPr lang="en-US" dirty="0"/>
              <a:t>SWOT </a:t>
            </a:r>
            <a:r>
              <a:rPr lang="ru-RU" dirty="0"/>
              <a:t>анализ по науке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858264"/>
              </p:ext>
            </p:extLst>
          </p:nvPr>
        </p:nvGraphicFramePr>
        <p:xfrm>
          <a:off x="143339" y="932725"/>
          <a:ext cx="11905322" cy="598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2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Преимущества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Недостатки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07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₊"/>
                        <a:tabLst/>
                        <a:defRPr/>
                      </a:pP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Многопрофильный</a:t>
                      </a: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 университет (создавать проекты на стыке различных направлении)</a:t>
                      </a:r>
                    </a:p>
                    <a:p>
                      <a:pPr marL="285750" indent="-285750">
                        <a:buFont typeface="Calibri" pitchFamily="34" charset="0"/>
                        <a:buChar char="₊"/>
                      </a:pP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Внутренние гранты для научных исследовании</a:t>
                      </a:r>
                    </a:p>
                    <a:p>
                      <a:pPr marL="285750" indent="-285750">
                        <a:buFont typeface="Calibri" pitchFamily="34" charset="0"/>
                        <a:buChar char="₊"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Наличие опыта публикации в журналах входящих  в базу данных </a:t>
                      </a:r>
                      <a:r>
                        <a:rPr lang="en-US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web of Science &amp; Scopus</a:t>
                      </a:r>
                      <a:endParaRPr lang="ru-RU" sz="19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Calibri" pitchFamily="34" charset="0"/>
                        <a:buChar char="₊"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Опыт работы по проектам ГФ МОН РК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>
                        <a:buFont typeface="Times New Roman" pitchFamily="18" charset="0"/>
                        <a:buChar char="-"/>
                      </a:pP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остепененность</a:t>
                      </a: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 ППС</a:t>
                      </a:r>
                    </a:p>
                    <a:p>
                      <a:pPr marL="285750" indent="-285750">
                        <a:buFont typeface="Times New Roman" pitchFamily="18" charset="0"/>
                        <a:buChar char="-"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Нехватка молодых ученых со степенью</a:t>
                      </a:r>
                    </a:p>
                    <a:p>
                      <a:pPr marL="285750" indent="-285750">
                        <a:buFont typeface="Times New Roman" pitchFamily="18" charset="0"/>
                        <a:buChar char="-"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Публикация в хищнических журналах</a:t>
                      </a:r>
                    </a:p>
                    <a:p>
                      <a:pPr marL="285750" indent="-285750">
                        <a:buFont typeface="Times New Roman" pitchFamily="18" charset="0"/>
                        <a:buChar char="-"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Малое количество проектов ГФ и отсутствие ПЦФ</a:t>
                      </a:r>
                    </a:p>
                    <a:p>
                      <a:pPr marL="285750" indent="-285750">
                        <a:buFont typeface="Times New Roman" pitchFamily="18" charset="0"/>
                        <a:buChar char="-"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Отсутствие проекта по коммерциализации</a:t>
                      </a:r>
                    </a:p>
                    <a:p>
                      <a:pPr marL="285750" indent="-285750">
                        <a:buFont typeface="Times New Roman" pitchFamily="18" charset="0"/>
                        <a:buChar char="-"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Слабо развит кластер</a:t>
                      </a:r>
                    </a:p>
                    <a:p>
                      <a:pPr marL="0" indent="0">
                        <a:buFont typeface="Times New Roman" pitchFamily="18" charset="0"/>
                        <a:buNone/>
                      </a:pP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Возможности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Угрозы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72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Многопрофильный</a:t>
                      </a: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 университет (создавать проекты на стыке различных направлении)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Геологическое расположение (привлечение производственного сектор нефтяной столицы Атырау)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суммы финансирование и ежегодные конкурсы ГФ, ПЦФ, ГФ по коммерциализации и т.д.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Сотрудничество с международными ВУЗам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Обучение и повышение квалификации ППС за счет целевого гранта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Ужесточение требовании к</a:t>
                      </a: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 ВУЗам по подготовке педагогических специальностей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Старение среднего возраста ППС и ученых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Высокая конкуренция со стороны республиканских и региональных вузов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dirty="0">
                          <a:latin typeface="Times New Roman" pitchFamily="18" charset="0"/>
                          <a:cs typeface="Times New Roman" pitchFamily="18" charset="0"/>
                        </a:rPr>
                        <a:t>Уход</a:t>
                      </a:r>
                      <a:r>
                        <a:rPr lang="ru-RU" sz="1900" baseline="0" dirty="0">
                          <a:latin typeface="Times New Roman" pitchFamily="18" charset="0"/>
                          <a:cs typeface="Times New Roman" pitchFamily="18" charset="0"/>
                        </a:rPr>
                        <a:t> квалифицированных кадров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10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F2695-175F-4FD2-86DB-F577C88630C9}"/>
              </a:ext>
            </a:extLst>
          </p:cNvPr>
          <p:cNvSpPr/>
          <p:nvPr/>
        </p:nvSpPr>
        <p:spPr>
          <a:xfrm>
            <a:off x="166255" y="308759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NewRomanPSMT"/>
              </a:rPr>
              <a:t>	</a:t>
            </a:r>
            <a:endParaRPr lang="ru-RU" dirty="0"/>
          </a:p>
        </p:txBody>
      </p:sp>
      <p:pic>
        <p:nvPicPr>
          <p:cNvPr id="2050" name="Picture 2" descr="Image result for казахстан">
            <a:extLst>
              <a:ext uri="{FF2B5EF4-FFF2-40B4-BE49-F238E27FC236}">
                <a16:creationId xmlns:a16="http://schemas.microsoft.com/office/drawing/2014/main" id="{DF8C1D77-B365-42AE-97EC-591A8A0D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10853"/>
            <a:ext cx="48768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DB558-9B37-4CFA-9ABD-201CCEB6AAC2}"/>
              </a:ext>
            </a:extLst>
          </p:cNvPr>
          <p:cNvSpPr txBox="1"/>
          <p:nvPr/>
        </p:nvSpPr>
        <p:spPr>
          <a:xfrm>
            <a:off x="266700" y="343525"/>
            <a:ext cx="6186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Президента РК К-Ж.К. Токаев в своем послании народу Казахстана от 2 сентября 2019г. сказал: «В нашей работе следует исходить из необходимости полной реализации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 институциональных реформ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Плана нации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Елбасы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СОВРЕМЕННОЕ ЭФФЕКТИВНОЕ ГОСУДАРСТВО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ОБЕСПЕЧЕНИЕ ПРАВ И БЕЗОПАСНОСТЬ ГРАЖДАН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РАЗВИТАЯ И ИНКЛЮЗИВНАЯ ЭКОНОМИКА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ресурсного менталитета и диверсификация экономики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отдачи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квазигосударственного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9A3FB-CC36-4D61-823A-5A4DCA9721C3}"/>
              </a:ext>
            </a:extLst>
          </p:cNvPr>
          <p:cNvSpPr/>
          <p:nvPr/>
        </p:nvSpPr>
        <p:spPr>
          <a:xfrm>
            <a:off x="266700" y="3737771"/>
            <a:ext cx="61863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малый и средний бизнес – прочная основа развития города и села</a:t>
            </a:r>
          </a:p>
          <a:p>
            <a:pPr marL="342900" indent="-342900" algn="just">
              <a:buAutoNum type="arabicPeriod" startAt="5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Развитый агропромышленный комплекс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 Повышение уровня заработной платы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ІV. НОВЫЙ ЭТАП СОЦИАЛЬНОЙ МОДЕРНИЗАЦИИ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СИЛЬНЫЕ РЕГИОНЫ – СИЛЬНАЯ СТРАНА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эффективности работы местных органов власти</a:t>
            </a:r>
          </a:p>
          <a:p>
            <a:pPr marL="342900" indent="-342900" algn="just">
              <a:buAutoNum type="arabicPeriod" startAt="5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0AAEB-215E-4DC5-8560-671DF1B06E9E}"/>
              </a:ext>
            </a:extLst>
          </p:cNvPr>
          <p:cNvSpPr txBox="1"/>
          <p:nvPr/>
        </p:nvSpPr>
        <p:spPr>
          <a:xfrm>
            <a:off x="6985000" y="3190842"/>
            <a:ext cx="520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Х.Досмухамедова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инновации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работа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квазигосударственным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проекты по коммерциализации (стартап,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спинофф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ЗП за счет введения системы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(оценки эффективности работника)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агробиостанции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сел.хоз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Востребованные образовательные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местными исполнительными органами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4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6635E-D911-4758-BCF4-D4F96CA898A8}"/>
              </a:ext>
            </a:extLst>
          </p:cNvPr>
          <p:cNvSpPr txBox="1"/>
          <p:nvPr/>
        </p:nvSpPr>
        <p:spPr>
          <a:xfrm>
            <a:off x="420914" y="464460"/>
            <a:ext cx="1103085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Существующие меры стимулирования научно-исследовательской деятельности в университете:</a:t>
            </a:r>
          </a:p>
          <a:p>
            <a:r>
              <a:rPr lang="ru-RU" dirty="0"/>
              <a:t> </a:t>
            </a:r>
          </a:p>
          <a:p>
            <a:pPr marL="342900" indent="-342900">
              <a:buAutoNum type="arabicPeriod"/>
            </a:pPr>
            <a:r>
              <a:rPr lang="ru-RU" dirty="0"/>
              <a:t>Конкурс </a:t>
            </a:r>
            <a:r>
              <a:rPr lang="ru-RU" dirty="0" err="1"/>
              <a:t>внутреуниверситетских</a:t>
            </a:r>
            <a:r>
              <a:rPr lang="ru-RU" dirty="0"/>
              <a:t> проектов. Одобрено </a:t>
            </a:r>
            <a:r>
              <a:rPr lang="ru-RU" u="sng" dirty="0"/>
              <a:t>5 проектов на общую сумму 12 </a:t>
            </a:r>
            <a:r>
              <a:rPr lang="ru-RU" u="sng" dirty="0" err="1"/>
              <a:t>млн.тенге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Действует Положение о финансовом поощрении ППС за публикацию </a:t>
            </a:r>
            <a:r>
              <a:rPr lang="ru-RU" b="1" dirty="0"/>
              <a:t>в </a:t>
            </a:r>
            <a:r>
              <a:rPr lang="en-US" b="1" dirty="0"/>
              <a:t>Scopus </a:t>
            </a:r>
            <a:r>
              <a:rPr lang="ru-RU" b="1" dirty="0"/>
              <a:t>и </a:t>
            </a:r>
            <a:r>
              <a:rPr lang="en-US" b="1" dirty="0"/>
              <a:t>Web of Science</a:t>
            </a:r>
            <a:r>
              <a:rPr lang="ru-RU" b="1" dirty="0"/>
              <a:t> </a:t>
            </a:r>
            <a:r>
              <a:rPr lang="ru-RU" dirty="0"/>
              <a:t>до 100 МРП.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Предлагается внедрение бонусной системы премирования ППС по оценке показателей выполняемости факультетов и отдельных кафедр (</a:t>
            </a:r>
            <a:r>
              <a:rPr lang="en-US" dirty="0"/>
              <a:t>KPI</a:t>
            </a:r>
            <a:r>
              <a:rPr lang="ru-RU" dirty="0"/>
              <a:t>).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Организация </a:t>
            </a:r>
            <a:r>
              <a:rPr lang="en-US" dirty="0"/>
              <a:t>Science Cafe</a:t>
            </a:r>
            <a:r>
              <a:rPr lang="ru-RU" dirty="0"/>
              <a:t>, мастер классов для разъяснении процедуры участия на конкурсы по ГФ, ПЦФ, коммерциализации проектов, порядок заполнения конкурсной документации, выбора журнала </a:t>
            </a:r>
            <a:r>
              <a:rPr lang="en-US" dirty="0"/>
              <a:t>SCOPUS</a:t>
            </a:r>
            <a:r>
              <a:rPr lang="ru-RU" dirty="0"/>
              <a:t>, написания статей, а также организация конференции для молодых студентов и ученых, конкурса бизнес-инкубатора и т.д. для продвижения стартап проектов.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396C5C-2CAC-4C5A-9884-7D226C81256A}"/>
              </a:ext>
            </a:extLst>
          </p:cNvPr>
          <p:cNvSpPr/>
          <p:nvPr/>
        </p:nvSpPr>
        <p:spPr>
          <a:xfrm>
            <a:off x="420913" y="4349443"/>
            <a:ext cx="1103085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Существующие меры стимулирования научно-исследовательской деятельности от МОН РК:</a:t>
            </a:r>
          </a:p>
          <a:p>
            <a:endParaRPr lang="ru-RU" sz="1600" dirty="0"/>
          </a:p>
          <a:p>
            <a:pPr marL="342900" indent="-342900">
              <a:buAutoNum type="arabicPeriod"/>
            </a:pPr>
            <a:r>
              <a:rPr lang="ru-RU" dirty="0"/>
              <a:t>Увеличение суммы финансирования на науку (проекты ГФ, ПЦФ, по коммерциализации и для молодых ученых) до 1% от ВВП к 2025 году.</a:t>
            </a:r>
          </a:p>
          <a:p>
            <a:pPr marL="342900" indent="-342900">
              <a:buAutoNum type="arabicPeriod"/>
            </a:pPr>
            <a:r>
              <a:rPr lang="ru-RU" dirty="0"/>
              <a:t>Бесплатная база данных </a:t>
            </a:r>
            <a:r>
              <a:rPr lang="en-US" dirty="0"/>
              <a:t>Scopus </a:t>
            </a:r>
            <a:r>
              <a:rPr lang="ru-RU" dirty="0"/>
              <a:t>и </a:t>
            </a:r>
            <a:r>
              <a:rPr lang="en-US" dirty="0"/>
              <a:t>Web of Science</a:t>
            </a:r>
            <a:endParaRPr lang="ru-RU" dirty="0"/>
          </a:p>
          <a:p>
            <a:pPr marL="342900" indent="-342900">
              <a:buAutoNum type="arabicPeriod"/>
            </a:pPr>
            <a:r>
              <a:rPr lang="kk-KZ" dirty="0"/>
              <a:t>Стипендии и премии для молодых и ведущих ученых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449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CC910-7375-44AE-908F-AA0DACBC600F}"/>
              </a:ext>
            </a:extLst>
          </p:cNvPr>
          <p:cNvSpPr txBox="1"/>
          <p:nvPr/>
        </p:nvSpPr>
        <p:spPr>
          <a:xfrm>
            <a:off x="3542544" y="86842"/>
            <a:ext cx="5106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Показатели </a:t>
            </a:r>
            <a:r>
              <a:rPr lang="ru-RU" b="1" dirty="0" err="1"/>
              <a:t>фаукльтетов</a:t>
            </a:r>
            <a:r>
              <a:rPr lang="ru-RU" b="1" dirty="0"/>
              <a:t> </a:t>
            </a:r>
            <a:r>
              <a:rPr lang="ru-RU" b="1" dirty="0" err="1"/>
              <a:t>АтГУ</a:t>
            </a:r>
            <a:endParaRPr lang="ru-RU" b="1" dirty="0"/>
          </a:p>
          <a:p>
            <a:pPr algn="ctr"/>
            <a:r>
              <a:rPr lang="ru-RU" dirty="0"/>
              <a:t>развития образования и науки РК на 2020-2025гг.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BAB5BA8-C4EE-47F6-9E48-7E2B5D367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5052"/>
              </p:ext>
            </p:extLst>
          </p:nvPr>
        </p:nvGraphicFramePr>
        <p:xfrm>
          <a:off x="362857" y="864856"/>
          <a:ext cx="11466283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81">
                  <a:extLst>
                    <a:ext uri="{9D8B030D-6E8A-4147-A177-3AD203B41FA5}">
                      <a16:colId xmlns:a16="http://schemas.microsoft.com/office/drawing/2014/main" val="1017910223"/>
                    </a:ext>
                  </a:extLst>
                </a:gridCol>
                <a:gridCol w="2222233">
                  <a:extLst>
                    <a:ext uri="{9D8B030D-6E8A-4147-A177-3AD203B41FA5}">
                      <a16:colId xmlns:a16="http://schemas.microsoft.com/office/drawing/2014/main" val="561081916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3849937619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3123023838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1868784183"/>
                    </a:ext>
                  </a:extLst>
                </a:gridCol>
                <a:gridCol w="943428">
                  <a:extLst>
                    <a:ext uri="{9D8B030D-6E8A-4147-A177-3AD203B41FA5}">
                      <a16:colId xmlns:a16="http://schemas.microsoft.com/office/drawing/2014/main" val="232693231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30431658"/>
                    </a:ext>
                  </a:extLst>
                </a:gridCol>
                <a:gridCol w="899883">
                  <a:extLst>
                    <a:ext uri="{9D8B030D-6E8A-4147-A177-3AD203B41FA5}">
                      <a16:colId xmlns:a16="http://schemas.microsoft.com/office/drawing/2014/main" val="582472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Целевые индикаторы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Прирост казахстанской публикаций в </a:t>
                      </a:r>
                      <a:r>
                        <a:rPr lang="en-US" b="1" dirty="0"/>
                        <a:t>Scopus </a:t>
                      </a:r>
                      <a:r>
                        <a:rPr lang="ru-RU" b="1" dirty="0"/>
                        <a:t>и </a:t>
                      </a:r>
                      <a:r>
                        <a:rPr lang="en-US" b="1" dirty="0"/>
                        <a:t>Web of Science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среднем 6 публикации на каждый факультет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25,1%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37,7%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50,3%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62,9%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75,5%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88%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733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Ежегодный рост публикаций в </a:t>
                      </a:r>
                      <a:r>
                        <a:rPr lang="en-US" b="1" dirty="0"/>
                        <a:t>Scopus </a:t>
                      </a:r>
                      <a:r>
                        <a:rPr lang="ru-RU" b="1" dirty="0"/>
                        <a:t>и/или </a:t>
                      </a:r>
                      <a:r>
                        <a:rPr lang="en-US" b="1" dirty="0"/>
                        <a:t>Web of Science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=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49630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Прирост численности исследователей от общего кол-ва исследователей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Средняя доля исследователей по РК составляет 77,8% (331 ППС в </a:t>
                      </a:r>
                      <a:r>
                        <a:rPr lang="ru-RU" dirty="0" err="1"/>
                        <a:t>АтГУ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2,8%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3,3%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3,8%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4,3%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4,8%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5,2%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8605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Ежегодный рост общего количества ученых для универ-та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=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+11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+13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+14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+16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+17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8427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Прирост численности молодых ученых до 35 лет включительно от общего кол-ва исследователей в 2018г.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Среднее количество молодых ученых по стране составляет 35%, в </a:t>
                      </a:r>
                      <a:r>
                        <a:rPr lang="ru-RU" dirty="0" err="1"/>
                        <a:t>АтГУ</a:t>
                      </a:r>
                      <a:r>
                        <a:rPr lang="ru-RU" dirty="0"/>
                        <a:t> (35%) = 150 чел. 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3,6%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5,1%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6,6%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8,1%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9,6%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2813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Ежегодный рост молодых ученых для </a:t>
                      </a:r>
                      <a:r>
                        <a:rPr lang="ru-RU" b="1" u="sng" dirty="0"/>
                        <a:t>каждого факультета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=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+3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2728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94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4AB861D-4B98-49D7-8A1E-5A583D1CB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27702"/>
              </p:ext>
            </p:extLst>
          </p:nvPr>
        </p:nvGraphicFramePr>
        <p:xfrm>
          <a:off x="371958" y="1023937"/>
          <a:ext cx="7526849" cy="531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2B5D11-3C63-4547-8F23-B71D9D6ACFC1}"/>
              </a:ext>
            </a:extLst>
          </p:cNvPr>
          <p:cNvSpPr txBox="1"/>
          <p:nvPr/>
        </p:nvSpPr>
        <p:spPr>
          <a:xfrm>
            <a:off x="2866237" y="371959"/>
            <a:ext cx="645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ОСТЕПЕНЕННОСТИ ПО ФАКУЛЬТЕТАМ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22FF7A-E527-4F14-B5AE-6446465B4A75}"/>
              </a:ext>
            </a:extLst>
          </p:cNvPr>
          <p:cNvSpPr/>
          <p:nvPr/>
        </p:nvSpPr>
        <p:spPr>
          <a:xfrm>
            <a:off x="7898807" y="1353541"/>
            <a:ext cx="39212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/>
              <a:t>Ежегодный рост общего количества ученых для факультетов: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В 2020г. рост ученых по университету составляет +9 человек, из них по +1 ученому должен обеспечить каждый факультет, оставшиеся 3 ученых обеспечивают заполняемость факультеты с низкой </a:t>
            </a:r>
            <a:r>
              <a:rPr lang="ru-RU" dirty="0" err="1"/>
              <a:t>остепененностью</a:t>
            </a:r>
            <a:r>
              <a:rPr lang="ru-RU" dirty="0"/>
              <a:t> (в порядке возрастания);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В 2021-2025 года процедура роста ученых аналогичен 2020 году.</a:t>
            </a:r>
          </a:p>
        </p:txBody>
      </p:sp>
    </p:spTree>
    <p:extLst>
      <p:ext uri="{BB962C8B-B14F-4D97-AF65-F5344CB8AC3E}">
        <p14:creationId xmlns:p14="http://schemas.microsoft.com/office/powerpoint/2010/main" val="13756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656E26AB-B994-430D-8753-3BF723210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84234"/>
              </p:ext>
            </p:extLst>
          </p:nvPr>
        </p:nvGraphicFramePr>
        <p:xfrm>
          <a:off x="170482" y="326378"/>
          <a:ext cx="11871701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76">
                  <a:extLst>
                    <a:ext uri="{9D8B030D-6E8A-4147-A177-3AD203B41FA5}">
                      <a16:colId xmlns:a16="http://schemas.microsoft.com/office/drawing/2014/main" val="1017910223"/>
                    </a:ext>
                  </a:extLst>
                </a:gridCol>
                <a:gridCol w="1537061">
                  <a:extLst>
                    <a:ext uri="{9D8B030D-6E8A-4147-A177-3AD203B41FA5}">
                      <a16:colId xmlns:a16="http://schemas.microsoft.com/office/drawing/2014/main" val="561081916"/>
                    </a:ext>
                  </a:extLst>
                </a:gridCol>
                <a:gridCol w="1208742">
                  <a:extLst>
                    <a:ext uri="{9D8B030D-6E8A-4147-A177-3AD203B41FA5}">
                      <a16:colId xmlns:a16="http://schemas.microsoft.com/office/drawing/2014/main" val="3849937619"/>
                    </a:ext>
                  </a:extLst>
                </a:gridCol>
                <a:gridCol w="1379475">
                  <a:extLst>
                    <a:ext uri="{9D8B030D-6E8A-4147-A177-3AD203B41FA5}">
                      <a16:colId xmlns:a16="http://schemas.microsoft.com/office/drawing/2014/main" val="3123023838"/>
                    </a:ext>
                  </a:extLst>
                </a:gridCol>
                <a:gridCol w="982571">
                  <a:extLst>
                    <a:ext uri="{9D8B030D-6E8A-4147-A177-3AD203B41FA5}">
                      <a16:colId xmlns:a16="http://schemas.microsoft.com/office/drawing/2014/main" val="1868784183"/>
                    </a:ext>
                  </a:extLst>
                </a:gridCol>
                <a:gridCol w="1051826">
                  <a:extLst>
                    <a:ext uri="{9D8B030D-6E8A-4147-A177-3AD203B41FA5}">
                      <a16:colId xmlns:a16="http://schemas.microsoft.com/office/drawing/2014/main" val="2326932319"/>
                    </a:ext>
                  </a:extLst>
                </a:gridCol>
                <a:gridCol w="991722">
                  <a:extLst>
                    <a:ext uri="{9D8B030D-6E8A-4147-A177-3AD203B41FA5}">
                      <a16:colId xmlns:a16="http://schemas.microsoft.com/office/drawing/2014/main" val="1330431658"/>
                    </a:ext>
                  </a:extLst>
                </a:gridCol>
                <a:gridCol w="1111928">
                  <a:extLst>
                    <a:ext uri="{9D8B030D-6E8A-4147-A177-3AD203B41FA5}">
                      <a16:colId xmlns:a16="http://schemas.microsoft.com/office/drawing/2014/main" val="582472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Целевые индикаторы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Доля расходов на науку от ВВП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0,12%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9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Расход на ГФ, ПЦФ и проектов на коммерциализацию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53 991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56 223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72 769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242 399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330 454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430 959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7684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Количество заявок на ГФ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Подано 12 заявок / реализуются 2 проекта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Минимум 27 заявок (*-2, **-1, ***-0,5) </a:t>
                      </a:r>
                    </a:p>
                  </a:txBody>
                  <a:tcPr anchor="ctr" anchorCtr="1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 результатам 2020г.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801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Количество заявок на конкурс молодых ученых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Подано 3 заявок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68761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Количество заявок на ПЦФ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Минимум 1 заявок на универ</a:t>
                      </a:r>
                    </a:p>
                  </a:txBody>
                  <a:tcPr anchor="ctr" anchorCtr="1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 результатам 2020г.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7187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Количество заявок на конкурс проектов по коммерциализации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Минимум 1 заявок на универ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 результатам 2020г.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627051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3B8C95-4C2A-4654-A571-D17CA613CCD1}"/>
              </a:ext>
            </a:extLst>
          </p:cNvPr>
          <p:cNvSpPr txBox="1"/>
          <p:nvPr/>
        </p:nvSpPr>
        <p:spPr>
          <a:xfrm>
            <a:off x="557939" y="5672382"/>
            <a:ext cx="11271732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dirty="0"/>
              <a:t>* Кафедры Факультета физики, математики и информационных технологий, Факультета естественных и сельскохозяйственных наук</a:t>
            </a:r>
          </a:p>
          <a:p>
            <a:r>
              <a:rPr lang="ru-RU" dirty="0"/>
              <a:t>** Кафедры Факультета гуманитарных наук и искусств</a:t>
            </a:r>
          </a:p>
          <a:p>
            <a:r>
              <a:rPr lang="ru-RU" dirty="0"/>
              <a:t>*** Кафедры Остальных факультетов</a:t>
            </a:r>
          </a:p>
        </p:txBody>
      </p:sp>
    </p:spTree>
    <p:extLst>
      <p:ext uri="{BB962C8B-B14F-4D97-AF65-F5344CB8AC3E}">
        <p14:creationId xmlns:p14="http://schemas.microsoft.com/office/powerpoint/2010/main" val="238623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0607AC-127F-43BD-97A5-629F9F4EE914}"/>
              </a:ext>
            </a:extLst>
          </p:cNvPr>
          <p:cNvSpPr txBox="1"/>
          <p:nvPr/>
        </p:nvSpPr>
        <p:spPr>
          <a:xfrm>
            <a:off x="420914" y="464460"/>
            <a:ext cx="1103085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Проект постановление:</a:t>
            </a:r>
          </a:p>
          <a:p>
            <a:r>
              <a:rPr lang="ru-RU" dirty="0"/>
              <a:t> </a:t>
            </a:r>
          </a:p>
          <a:p>
            <a:pPr marL="342900" indent="-342900">
              <a:buAutoNum type="arabicPeriod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Деканам факультетов подготовить доклад Дорожной карты по выполнению показателей</a:t>
            </a:r>
          </a:p>
          <a:p>
            <a:pPr marL="342900" indent="-342900">
              <a:buAutoNum type="arabicPeriod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науки разработать показатели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науке</a:t>
            </a:r>
          </a:p>
          <a:p>
            <a:pPr marL="342900" indent="-342900">
              <a:buFontTx/>
              <a:buAutoNum type="arabicPeriod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науки разработать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вхождению Вестник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ККСОН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науки разработать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ежегодной конференции для студентов и молодых ученых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меж. отношении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показатели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KPI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науке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меж. отношении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Дорожную Карту по вхождению университета 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Higher Education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Институтам подготовить План научно-исследовательской работы по привлечению финансирования ГФ, ПЦФ, проектов по коммерциализации,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хоз.договоров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предложения по расширению научной деятельности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Бизнес-инкубатору совместно с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ASU Innovation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 ежегодной конкурсной мероприятии для студенческих бизнес проектов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введения бонусной системы поощрения ППС, кафедр и факультетов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перевыполнение показателей по науке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913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2FC389-CED9-4BE0-AA0F-A855C75E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51" y="130389"/>
            <a:ext cx="4686300" cy="38195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AD37CF-A875-4A0A-A7F6-BEAA8EEA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4109568"/>
            <a:ext cx="7524750" cy="2686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ECBB9A-E0CC-4D24-BE3D-56E1AA000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870" y="3833343"/>
            <a:ext cx="7505700" cy="2762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8CE271-93A6-4F54-B017-1622EB81F629}"/>
              </a:ext>
            </a:extLst>
          </p:cNvPr>
          <p:cNvSpPr/>
          <p:nvPr/>
        </p:nvSpPr>
        <p:spPr>
          <a:xfrm>
            <a:off x="5007431" y="428340"/>
            <a:ext cx="6922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Всемирный экономический форум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(ВЭФ) — швейцарская неправительственная организация, наиболее известная организацией ежегодных встреч в 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Давосе</a:t>
            </a:r>
            <a:r>
              <a:rPr lang="ru-RU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встречи приглашаются ведущие руководители бизнеса, политические лидеры, видные мыслители и журналисты.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этой встрече специалисты ВЭФ составляют ежегодный доклад «Глобальная конкурентоспособность», в котором оценивают более чем 100 стран мира по двум главным показателям — индексу потенциального роста и индексу конкурентоспособности.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696B3E-3897-40AE-BE67-DC48917CD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81" y="4534110"/>
            <a:ext cx="804636" cy="16824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9E5667-6908-4B4C-94FB-4D6306363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277" y="4534109"/>
            <a:ext cx="843468" cy="19202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DD085C-3FDF-440D-9978-734092985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952" y="4525282"/>
            <a:ext cx="919734" cy="19145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24BDB5-7F5F-493A-8F7B-C02A7A807D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6650" y="4534110"/>
            <a:ext cx="914398" cy="192023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58F92A-B22E-4929-A3CC-4A4439A43488}"/>
              </a:ext>
            </a:extLst>
          </p:cNvPr>
          <p:cNvSpPr/>
          <p:nvPr/>
        </p:nvSpPr>
        <p:spPr>
          <a:xfrm>
            <a:off x="2612571" y="4281714"/>
            <a:ext cx="1857829" cy="23222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72779C2-74D2-4BE6-8931-0AA829F32E3D}"/>
              </a:ext>
            </a:extLst>
          </p:cNvPr>
          <p:cNvCxnSpPr/>
          <p:nvPr/>
        </p:nvCxnSpPr>
        <p:spPr>
          <a:xfrm>
            <a:off x="4034971" y="428340"/>
            <a:ext cx="8113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8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07592-B9B4-4810-8C65-9EAFEDDE3ABD}"/>
              </a:ext>
            </a:extLst>
          </p:cNvPr>
          <p:cNvSpPr txBox="1"/>
          <p:nvPr/>
        </p:nvSpPr>
        <p:spPr>
          <a:xfrm>
            <a:off x="566056" y="406400"/>
            <a:ext cx="112340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12-ый показатель: ИННОВАЦИОННЫЕ ПОТЕНЦИАЛ Казахстана</a:t>
            </a:r>
          </a:p>
          <a:p>
            <a:endParaRPr lang="ru-RU" dirty="0"/>
          </a:p>
          <a:p>
            <a:endParaRPr lang="ru-RU" b="1" dirty="0"/>
          </a:p>
          <a:p>
            <a:r>
              <a:rPr lang="ru-RU" b="1" dirty="0"/>
              <a:t>Взаимодействие и разнообразие профессии			95</a:t>
            </a:r>
          </a:p>
          <a:p>
            <a:r>
              <a:rPr lang="ru-RU" dirty="0"/>
              <a:t>Разнообразие рабочей силы				58</a:t>
            </a:r>
          </a:p>
          <a:p>
            <a:r>
              <a:rPr lang="ru-RU" dirty="0"/>
              <a:t>Состояние развития кластера				</a:t>
            </a:r>
            <a:r>
              <a:rPr lang="ru-RU" dirty="0">
                <a:solidFill>
                  <a:srgbClr val="FF0000"/>
                </a:solidFill>
              </a:rPr>
              <a:t>122</a:t>
            </a:r>
          </a:p>
          <a:p>
            <a:r>
              <a:rPr lang="ru-RU" dirty="0"/>
              <a:t>Международные изобретения				</a:t>
            </a:r>
            <a:r>
              <a:rPr lang="ru-RU" dirty="0">
                <a:solidFill>
                  <a:srgbClr val="FF0000"/>
                </a:solidFill>
              </a:rPr>
              <a:t>93</a:t>
            </a:r>
          </a:p>
          <a:p>
            <a:r>
              <a:rPr lang="ru-RU" dirty="0"/>
              <a:t>Многостороннее сотрудничество				63</a:t>
            </a:r>
          </a:p>
          <a:p>
            <a:endParaRPr lang="ru-RU" b="1" dirty="0"/>
          </a:p>
          <a:p>
            <a:r>
              <a:rPr lang="ru-RU" b="1" dirty="0"/>
              <a:t>Исследование и разработки				115</a:t>
            </a:r>
          </a:p>
          <a:p>
            <a:r>
              <a:rPr lang="ru-RU" dirty="0"/>
              <a:t>Научные публикации					</a:t>
            </a:r>
            <a:r>
              <a:rPr lang="ru-RU" dirty="0">
                <a:solidFill>
                  <a:srgbClr val="FF0000"/>
                </a:solidFill>
              </a:rPr>
              <a:t>111</a:t>
            </a:r>
          </a:p>
          <a:p>
            <a:r>
              <a:rPr lang="ru-RU" dirty="0"/>
              <a:t>Заявки на патент						78</a:t>
            </a:r>
          </a:p>
          <a:p>
            <a:r>
              <a:rPr lang="ru-RU" dirty="0"/>
              <a:t>Расходы на НИОКР, в % от ВВП				</a:t>
            </a:r>
            <a:r>
              <a:rPr lang="ru-RU" dirty="0">
                <a:solidFill>
                  <a:srgbClr val="FF0000"/>
                </a:solidFill>
              </a:rPr>
              <a:t>101</a:t>
            </a:r>
          </a:p>
          <a:p>
            <a:r>
              <a:rPr lang="ru-RU" dirty="0"/>
              <a:t>Известность научно-исследовательских учреждений		</a:t>
            </a:r>
            <a:r>
              <a:rPr lang="ru-RU" dirty="0">
                <a:solidFill>
                  <a:srgbClr val="FF0000"/>
                </a:solidFill>
              </a:rPr>
              <a:t>82</a:t>
            </a:r>
          </a:p>
          <a:p>
            <a:endParaRPr lang="ru-RU" b="1" dirty="0"/>
          </a:p>
          <a:p>
            <a:r>
              <a:rPr lang="ru-RU" b="1" dirty="0"/>
              <a:t>Коммерциализация					89</a:t>
            </a:r>
          </a:p>
          <a:p>
            <a:r>
              <a:rPr lang="ru-RU" dirty="0"/>
              <a:t>Интерес со стороны покупателя				68</a:t>
            </a:r>
          </a:p>
          <a:p>
            <a:r>
              <a:rPr lang="ru-RU" dirty="0"/>
              <a:t>Заявки на Торговые марки (создание компании)		</a:t>
            </a:r>
            <a:r>
              <a:rPr lang="ru-RU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DC097-9AEB-485D-9B1D-75776BF4E1EA}"/>
              </a:ext>
            </a:extLst>
          </p:cNvPr>
          <p:cNvSpPr txBox="1"/>
          <p:nvPr/>
        </p:nvSpPr>
        <p:spPr>
          <a:xfrm>
            <a:off x="8055430" y="1915884"/>
            <a:ext cx="3991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Слабые кластеры (научные центры)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Слабая публикационная активность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Слабая коммерциализация и создание новых стартапов</a:t>
            </a:r>
          </a:p>
        </p:txBody>
      </p:sp>
    </p:spTree>
    <p:extLst>
      <p:ext uri="{BB962C8B-B14F-4D97-AF65-F5344CB8AC3E}">
        <p14:creationId xmlns:p14="http://schemas.microsoft.com/office/powerpoint/2010/main" val="323491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5CE15D-F7BD-4D91-9EEC-A19823857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74" y="146512"/>
            <a:ext cx="6343650" cy="1381125"/>
          </a:xfrm>
          <a:prstGeom prst="rect">
            <a:avLst/>
          </a:prstGeom>
        </p:spPr>
      </p:pic>
      <p:pic>
        <p:nvPicPr>
          <p:cNvPr id="3074" name="Picture 2" descr="Image result for gii index 2019">
            <a:extLst>
              <a:ext uri="{FF2B5EF4-FFF2-40B4-BE49-F238E27FC236}">
                <a16:creationId xmlns:a16="http://schemas.microsoft.com/office/drawing/2014/main" id="{1243878A-F941-4FAB-B035-AFA1B957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" y="0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E407A-EAC6-4C67-87FD-CA0465960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2398936"/>
            <a:ext cx="4953908" cy="40059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DE351D-23AC-4596-BB7F-39B44F01F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170" y="2398937"/>
            <a:ext cx="5474781" cy="40059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5D7AA1-A2AD-4C76-A682-B27090C4A441}"/>
              </a:ext>
            </a:extLst>
          </p:cNvPr>
          <p:cNvSpPr/>
          <p:nvPr/>
        </p:nvSpPr>
        <p:spPr>
          <a:xfrm>
            <a:off x="246741" y="1655099"/>
            <a:ext cx="1165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Глобальный индекс инноваций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The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Global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Innovation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Index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) — это глобальное исследование и сопровождающий его рейтинг стран мира по показателю уровня развития инноваций.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B2EB3D0-8DEF-4B46-BA95-43440C168FC7}"/>
              </a:ext>
            </a:extLst>
          </p:cNvPr>
          <p:cNvCxnSpPr/>
          <p:nvPr/>
        </p:nvCxnSpPr>
        <p:spPr>
          <a:xfrm>
            <a:off x="10769600" y="783771"/>
            <a:ext cx="7213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2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2CA977-62A1-46C7-89A6-003CE90B8222}"/>
              </a:ext>
            </a:extLst>
          </p:cNvPr>
          <p:cNvSpPr txBox="1"/>
          <p:nvPr/>
        </p:nvSpPr>
        <p:spPr>
          <a:xfrm>
            <a:off x="3542544" y="319314"/>
            <a:ext cx="5106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ГОСУДАРСТВЕННАЯ ПРОГРАММА</a:t>
            </a:r>
          </a:p>
          <a:p>
            <a:pPr algn="ctr"/>
            <a:r>
              <a:rPr lang="ru-RU" dirty="0"/>
              <a:t>развития образования и науки РК на 2020-2025гг.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C95BA-1ECC-4BA4-AC13-49B4045F0964}"/>
              </a:ext>
            </a:extLst>
          </p:cNvPr>
          <p:cNvSpPr txBox="1"/>
          <p:nvPr/>
        </p:nvSpPr>
        <p:spPr>
          <a:xfrm>
            <a:off x="348340" y="1378860"/>
            <a:ext cx="115243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Казахстану необходимо </a:t>
            </a:r>
            <a:r>
              <a:rPr lang="ru-RU" u="sng" dirty="0"/>
              <a:t>в ближайшие 6 лет принять кардинальные меры по улучшению качества образования и науки</a:t>
            </a:r>
            <a:r>
              <a:rPr lang="ru-RU" dirty="0"/>
              <a:t>. В этой связи Программа ориентирована на решение ключевых идентифицированных проблем, развитие системы образования и науки для повышения ее конкурентоспособности и приближения к лучшим практикам стран ОЭСР.</a:t>
            </a:r>
          </a:p>
          <a:p>
            <a:pPr algn="just"/>
            <a:r>
              <a:rPr lang="ru-RU" dirty="0"/>
              <a:t>	Меры для улучшения науки – </a:t>
            </a:r>
            <a:r>
              <a:rPr lang="ru-RU" b="1" dirty="0"/>
              <a:t>в 7 раз </a:t>
            </a:r>
            <a:r>
              <a:rPr lang="ru-RU" dirty="0"/>
              <a:t>(от 43 до 358 </a:t>
            </a:r>
            <a:r>
              <a:rPr lang="ru-RU" dirty="0" err="1"/>
              <a:t>млрд.тг</a:t>
            </a:r>
            <a:r>
              <a:rPr lang="ru-RU" dirty="0"/>
              <a:t>.) </a:t>
            </a:r>
            <a:r>
              <a:rPr lang="ru-RU" b="1" dirty="0"/>
              <a:t>увеличится финансирование науки</a:t>
            </a:r>
            <a:r>
              <a:rPr lang="ru-RU" dirty="0"/>
              <a:t>, в 2 раза увеличится финансирование высшего образования.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b="1" dirty="0"/>
              <a:t>Анализ состоянии науки за 2016-2019гг.: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Принят Закон о расширении академической и управленческой самостоятельности вузов,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Число  казахстанских вузов в международном рейтинге лучших университетов </a:t>
            </a:r>
            <a:r>
              <a:rPr lang="en-US" dirty="0"/>
              <a:t>QS</a:t>
            </a:r>
            <a:r>
              <a:rPr lang="ru-RU" dirty="0"/>
              <a:t> выросло до 10, в </a:t>
            </a:r>
            <a:r>
              <a:rPr lang="en-US" dirty="0"/>
              <a:t>Times Higher Education </a:t>
            </a:r>
            <a:r>
              <a:rPr lang="ru-RU" dirty="0"/>
              <a:t>вошли 2 вуза. </a:t>
            </a:r>
            <a:r>
              <a:rPr lang="ru-RU" dirty="0" err="1">
                <a:solidFill>
                  <a:srgbClr val="FF0000"/>
                </a:solidFill>
              </a:rPr>
              <a:t>АтГУ</a:t>
            </a:r>
            <a:r>
              <a:rPr lang="ru-RU" dirty="0">
                <a:solidFill>
                  <a:srgbClr val="FF0000"/>
                </a:solidFill>
              </a:rPr>
              <a:t> не входит в рейтинги </a:t>
            </a:r>
            <a:r>
              <a:rPr lang="en-US" dirty="0">
                <a:solidFill>
                  <a:srgbClr val="FF0000"/>
                </a:solidFill>
              </a:rPr>
              <a:t>QS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en-US" dirty="0">
                <a:solidFill>
                  <a:srgbClr val="FF0000"/>
                </a:solidFill>
              </a:rPr>
              <a:t>Times Higher Education</a:t>
            </a:r>
            <a:r>
              <a:rPr lang="ru-RU" dirty="0">
                <a:solidFill>
                  <a:srgbClr val="FF0000"/>
                </a:solidFill>
              </a:rPr>
              <a:t>!!!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lvl="2" algn="just"/>
            <a:r>
              <a:rPr lang="ru-RU" b="1" dirty="0"/>
              <a:t>Повышение статуса профессии педагога и модернизация педагогического образования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На педагогические специальности поступают преимущественно абитуриенты с низкими баллами ЕНТ. Система образования не способствует удержанию талантливых учителей. До 35% педагогов уходят в другие сферы. Отсутствует механизмы альтернативного входа в педагогическую профессию для мотивированных претендентов.</a:t>
            </a:r>
          </a:p>
          <a:p>
            <a:pPr lvl="1" algn="just"/>
            <a:r>
              <a:rPr lang="ru-RU" dirty="0"/>
              <a:t>	Меры: благодаря внедрению новой системы карьерного роста учителя, ЗП увеличена от 30 до 50% от должностного оклада (</a:t>
            </a:r>
            <a:r>
              <a:rPr lang="ru-RU" b="1" dirty="0"/>
              <a:t>педагог-исследователь</a:t>
            </a:r>
            <a:r>
              <a:rPr lang="ru-RU" dirty="0"/>
              <a:t>). </a:t>
            </a:r>
            <a:r>
              <a:rPr lang="ru-RU" dirty="0">
                <a:solidFill>
                  <a:srgbClr val="FF0000"/>
                </a:solidFill>
              </a:rPr>
              <a:t>Слабая научная активность педагога!!!</a:t>
            </a:r>
          </a:p>
        </p:txBody>
      </p:sp>
    </p:spTree>
    <p:extLst>
      <p:ext uri="{BB962C8B-B14F-4D97-AF65-F5344CB8AC3E}">
        <p14:creationId xmlns:p14="http://schemas.microsoft.com/office/powerpoint/2010/main" val="263866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848B57-F533-4FC0-B47B-9EE3753ED08F}"/>
              </a:ext>
            </a:extLst>
          </p:cNvPr>
          <p:cNvSpPr txBox="1"/>
          <p:nvPr/>
        </p:nvSpPr>
        <p:spPr>
          <a:xfrm>
            <a:off x="3542544" y="319314"/>
            <a:ext cx="5106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ГОСУДАРСТВЕННАЯ ПРОГРАММА</a:t>
            </a:r>
          </a:p>
          <a:p>
            <a:pPr algn="ctr"/>
            <a:r>
              <a:rPr lang="ru-RU" dirty="0"/>
              <a:t>развития образования и науки РК на 2020-2025гг.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9847E0-9EBD-410D-8433-7A77B8F65952}"/>
              </a:ext>
            </a:extLst>
          </p:cNvPr>
          <p:cNvSpPr/>
          <p:nvPr/>
        </p:nvSpPr>
        <p:spPr>
          <a:xfrm>
            <a:off x="304799" y="1204685"/>
            <a:ext cx="1135017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	Развитие интеллектуального потенциала науки: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2018 году научными исследованиями и разработками занимались 384 организации, из них 96 – Вузы (по РК).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Из задействованных в 2018 году в сфере науки сотрудников на долю специалистов предпенсионного и пенсионного возрастов старше 55 лет приходится почти </a:t>
            </a:r>
            <a:r>
              <a:rPr lang="ru-RU" sz="2000" b="1" dirty="0"/>
              <a:t>30%</a:t>
            </a:r>
            <a:r>
              <a:rPr lang="ru-RU" sz="2000" dirty="0"/>
              <a:t> (по РК) от общего контингента</a:t>
            </a:r>
            <a:r>
              <a:rPr lang="en-US" sz="2000" dirty="0"/>
              <a:t> (</a:t>
            </a:r>
            <a:r>
              <a:rPr lang="ru-RU" sz="2000" dirty="0"/>
              <a:t>в </a:t>
            </a:r>
            <a:r>
              <a:rPr lang="ru-RU" sz="2000" dirty="0" err="1"/>
              <a:t>АтГУ</a:t>
            </a:r>
            <a:r>
              <a:rPr lang="ru-RU" sz="2000" dirty="0"/>
              <a:t> </a:t>
            </a:r>
            <a:r>
              <a:rPr lang="ru-RU" sz="2000" b="1" dirty="0"/>
              <a:t>34,3%</a:t>
            </a:r>
            <a:r>
              <a:rPr lang="en-US" sz="2000" dirty="0"/>
              <a:t>)</a:t>
            </a:r>
            <a:r>
              <a:rPr lang="ru-RU" sz="2000" dirty="0"/>
              <a:t>. Молодые ученые составили около </a:t>
            </a:r>
            <a:r>
              <a:rPr lang="ru-RU" sz="2000" b="1" dirty="0"/>
              <a:t>35%</a:t>
            </a:r>
            <a:r>
              <a:rPr lang="ru-RU" sz="2000" dirty="0"/>
              <a:t> (по РК) контингента. </a:t>
            </a:r>
            <a:r>
              <a:rPr lang="ru-RU" sz="2000" dirty="0">
                <a:solidFill>
                  <a:srgbClr val="FF0000"/>
                </a:solidFill>
              </a:rPr>
              <a:t>Ситуация по </a:t>
            </a:r>
            <a:r>
              <a:rPr lang="ru-RU" sz="2000" dirty="0" err="1">
                <a:solidFill>
                  <a:srgbClr val="FF0000"/>
                </a:solidFill>
              </a:rPr>
              <a:t>АтГУ</a:t>
            </a:r>
            <a:r>
              <a:rPr lang="ru-RU" sz="2000" dirty="0">
                <a:solidFill>
                  <a:srgbClr val="FF0000"/>
                </a:solidFill>
              </a:rPr>
              <a:t>, доля молодых ученых до 40 лет составляет </a:t>
            </a:r>
            <a:r>
              <a:rPr lang="ru-RU" sz="2000" b="1" u="sng" dirty="0">
                <a:solidFill>
                  <a:srgbClr val="FF0000"/>
                </a:solidFill>
              </a:rPr>
              <a:t>2,1% - это в 16,6 раза меньше </a:t>
            </a:r>
            <a:r>
              <a:rPr lang="ru-RU" sz="2000" dirty="0">
                <a:solidFill>
                  <a:srgbClr val="FF0000"/>
                </a:solidFill>
              </a:rPr>
              <a:t>чем средний показатель по стране!!!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2018г. ЗП в государственном секторе науки составило 119 </a:t>
            </a:r>
            <a:r>
              <a:rPr lang="ru-RU" sz="2000" dirty="0" err="1"/>
              <a:t>тыс.тенге</a:t>
            </a:r>
            <a:r>
              <a:rPr lang="ru-RU" sz="2000" dirty="0"/>
              <a:t> (по ГФ 51 </a:t>
            </a:r>
            <a:r>
              <a:rPr lang="ru-RU" sz="2000" dirty="0" err="1"/>
              <a:t>тыс.тенге</a:t>
            </a:r>
            <a:r>
              <a:rPr lang="ru-RU" sz="2000" dirty="0"/>
              <a:t>), что меньше среднего показателя по стране (163 </a:t>
            </a:r>
            <a:r>
              <a:rPr lang="ru-RU" sz="2000" dirty="0" err="1"/>
              <a:t>тыс.тенге</a:t>
            </a:r>
            <a:r>
              <a:rPr lang="ru-RU" sz="2000" dirty="0"/>
              <a:t>). </a:t>
            </a:r>
            <a:r>
              <a:rPr lang="ru-RU" sz="2000" dirty="0">
                <a:solidFill>
                  <a:srgbClr val="00B050"/>
                </a:solidFill>
              </a:rPr>
              <a:t>Будут пересмотрены меры по повышению ЗП ученых, будут установлены мин. и макс. порог ЗП по базовому, ГФ, ПЦФ проектов.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В настоящее время по ГФ на 2018-2020гг. реализуются 1076 научных проектов (по РК), </a:t>
            </a:r>
            <a:r>
              <a:rPr lang="ru-RU" sz="2000" dirty="0">
                <a:solidFill>
                  <a:srgbClr val="FF0000"/>
                </a:solidFill>
              </a:rPr>
              <a:t>в </a:t>
            </a:r>
            <a:r>
              <a:rPr lang="ru-RU" sz="2000" dirty="0" err="1">
                <a:solidFill>
                  <a:srgbClr val="FF0000"/>
                </a:solidFill>
              </a:rPr>
              <a:t>АтГУ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sz="2000" dirty="0">
                <a:solidFill>
                  <a:srgbClr val="FF0000"/>
                </a:solidFill>
              </a:rPr>
              <a:t> проекта</a:t>
            </a:r>
            <a:r>
              <a:rPr lang="ru-RU" sz="2000" dirty="0"/>
              <a:t>. Сумма финансирования на 2019 год составляет 9,5 </a:t>
            </a:r>
            <a:r>
              <a:rPr lang="ru-RU" sz="2000" dirty="0" err="1"/>
              <a:t>млрд.тенге</a:t>
            </a:r>
            <a:r>
              <a:rPr lang="ru-RU" sz="2000" dirty="0"/>
              <a:t> (по РК), </a:t>
            </a:r>
            <a:r>
              <a:rPr lang="ru-RU" sz="2000" dirty="0">
                <a:solidFill>
                  <a:srgbClr val="FF0000"/>
                </a:solidFill>
              </a:rPr>
              <a:t>доля </a:t>
            </a:r>
            <a:r>
              <a:rPr lang="ru-RU" sz="2000" dirty="0" err="1">
                <a:solidFill>
                  <a:srgbClr val="FF0000"/>
                </a:solidFill>
              </a:rPr>
              <a:t>АтГУ</a:t>
            </a:r>
            <a:r>
              <a:rPr lang="ru-RU" sz="2000" dirty="0">
                <a:solidFill>
                  <a:srgbClr val="FF0000"/>
                </a:solidFill>
              </a:rPr>
              <a:t> составляет </a:t>
            </a:r>
            <a:r>
              <a:rPr lang="ru-RU" sz="2000" b="1" dirty="0">
                <a:solidFill>
                  <a:srgbClr val="FF0000"/>
                </a:solidFill>
              </a:rPr>
              <a:t>0,12%</a:t>
            </a:r>
            <a:r>
              <a:rPr lang="ru-RU" sz="2000" dirty="0">
                <a:solidFill>
                  <a:srgbClr val="FF0000"/>
                </a:solidFill>
              </a:rPr>
              <a:t> от общей суммы.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0758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CC910-7375-44AE-908F-AA0DACBC600F}"/>
              </a:ext>
            </a:extLst>
          </p:cNvPr>
          <p:cNvSpPr txBox="1"/>
          <p:nvPr/>
        </p:nvSpPr>
        <p:spPr>
          <a:xfrm>
            <a:off x="3542544" y="319314"/>
            <a:ext cx="5106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ГОСУДАРСТВЕННАЯ ПРОГРАММА</a:t>
            </a:r>
          </a:p>
          <a:p>
            <a:pPr algn="ctr"/>
            <a:r>
              <a:rPr lang="ru-RU" dirty="0"/>
              <a:t>развития образования и науки РК на 2020-2025гг.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08E8C9-82FD-4FBE-9464-16FEAD4987F3}"/>
              </a:ext>
            </a:extLst>
          </p:cNvPr>
          <p:cNvSpPr/>
          <p:nvPr/>
        </p:nvSpPr>
        <p:spPr>
          <a:xfrm>
            <a:off x="304799" y="1204685"/>
            <a:ext cx="113501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	Цели и задачи Программы:</a:t>
            </a:r>
          </a:p>
          <a:p>
            <a:pPr algn="just"/>
            <a:r>
              <a:rPr lang="ru-RU" sz="2000" dirty="0"/>
              <a:t>Цель 1. Повышение глобальной конкурентоспособности казахстанского образования и науки, воспитание и обучение личности на основе </a:t>
            </a:r>
            <a:r>
              <a:rPr lang="ru-RU" sz="2000" u="sng" dirty="0"/>
              <a:t>общечеловеческих ценностей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	ОТВЕТ: Необходимо воспитывать в себе качество педагога-исследователя!</a:t>
            </a:r>
          </a:p>
          <a:p>
            <a:pPr marL="1611313" algn="just">
              <a:buFont typeface="Arial" panose="020B0604020202020204" pitchFamily="34" charset="0"/>
              <a:buChar char="•"/>
            </a:pPr>
            <a:r>
              <a:rPr lang="ru-RU" sz="2000" dirty="0"/>
              <a:t> Необходимо наращивать научную деятельность, развивать действующие и новые направления исследований;</a:t>
            </a:r>
          </a:p>
          <a:p>
            <a:pPr marL="1611313" algn="just">
              <a:buFont typeface="Arial" panose="020B0604020202020204" pitchFamily="34" charset="0"/>
              <a:buChar char="•"/>
            </a:pPr>
            <a:r>
              <a:rPr lang="ru-RU" sz="2000" dirty="0"/>
              <a:t> Готовить молодых кадров новой формации с уклоном на научную деятельность, развивать навыки исследователя, повышать компетенции и т.д.;</a:t>
            </a:r>
          </a:p>
          <a:p>
            <a:pPr marL="1611313" algn="just">
              <a:buFont typeface="Arial" panose="020B0604020202020204" pitchFamily="34" charset="0"/>
              <a:buChar char="•"/>
            </a:pPr>
            <a:r>
              <a:rPr lang="ru-RU" sz="2000" dirty="0"/>
              <a:t> Участвовать в конкурсах по грантовому, программно-целевому финансированию и в проектов по коммерциализации;</a:t>
            </a:r>
          </a:p>
          <a:p>
            <a:pPr marL="1611313" algn="just">
              <a:buFont typeface="Arial" panose="020B0604020202020204" pitchFamily="34" charset="0"/>
              <a:buChar char="•"/>
            </a:pPr>
            <a:r>
              <a:rPr lang="ru-RU" sz="2000" dirty="0"/>
              <a:t> Привить навыки выступления и докладов молодых студентов и молодых ППС на конференциях, навыки написания тезисов, статей и т.д.</a:t>
            </a:r>
          </a:p>
          <a:p>
            <a:pPr marL="1611313" algn="just">
              <a:buFont typeface="Arial" panose="020B0604020202020204" pitchFamily="34" charset="0"/>
              <a:buChar char="•"/>
            </a:pPr>
            <a:r>
              <a:rPr lang="ru-RU" sz="2000" dirty="0"/>
              <a:t> Развивать НИОКР для коммерциализации продукции и технологии.</a:t>
            </a:r>
          </a:p>
          <a:p>
            <a:pPr marL="1611313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1611313"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169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CC910-7375-44AE-908F-AA0DACBC600F}"/>
              </a:ext>
            </a:extLst>
          </p:cNvPr>
          <p:cNvSpPr txBox="1"/>
          <p:nvPr/>
        </p:nvSpPr>
        <p:spPr>
          <a:xfrm>
            <a:off x="3542544" y="319314"/>
            <a:ext cx="5106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ГОСУДАРСТВЕННАЯ ПРОГРАММА</a:t>
            </a:r>
          </a:p>
          <a:p>
            <a:pPr algn="ctr"/>
            <a:r>
              <a:rPr lang="ru-RU" dirty="0"/>
              <a:t>развития образования и науки РК на 2020-2025гг.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08E8C9-82FD-4FBE-9464-16FEAD4987F3}"/>
              </a:ext>
            </a:extLst>
          </p:cNvPr>
          <p:cNvSpPr/>
          <p:nvPr/>
        </p:nvSpPr>
        <p:spPr>
          <a:xfrm>
            <a:off x="304799" y="1204685"/>
            <a:ext cx="11350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	Цели и задачи Программы:</a:t>
            </a:r>
          </a:p>
          <a:p>
            <a:pPr algn="just"/>
            <a:r>
              <a:rPr lang="ru-RU" dirty="0"/>
              <a:t>Цель 2. Увеличение вклада науки в социально-экономическое развитие страны. </a:t>
            </a:r>
          </a:p>
          <a:p>
            <a:pPr algn="just"/>
            <a:r>
              <a:rPr lang="ru-RU" dirty="0"/>
              <a:t>	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BAB5BA8-C4EE-47F6-9E48-7E2B5D367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79072"/>
              </p:ext>
            </p:extLst>
          </p:nvPr>
        </p:nvGraphicFramePr>
        <p:xfrm>
          <a:off x="187626" y="2085531"/>
          <a:ext cx="11467343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41">
                  <a:extLst>
                    <a:ext uri="{9D8B030D-6E8A-4147-A177-3AD203B41FA5}">
                      <a16:colId xmlns:a16="http://schemas.microsoft.com/office/drawing/2014/main" val="1017910223"/>
                    </a:ext>
                  </a:extLst>
                </a:gridCol>
                <a:gridCol w="1187737">
                  <a:extLst>
                    <a:ext uri="{9D8B030D-6E8A-4147-A177-3AD203B41FA5}">
                      <a16:colId xmlns:a16="http://schemas.microsoft.com/office/drawing/2014/main" val="561081916"/>
                    </a:ext>
                  </a:extLst>
                </a:gridCol>
                <a:gridCol w="1263873">
                  <a:extLst>
                    <a:ext uri="{9D8B030D-6E8A-4147-A177-3AD203B41FA5}">
                      <a16:colId xmlns:a16="http://schemas.microsoft.com/office/drawing/2014/main" val="3849937619"/>
                    </a:ext>
                  </a:extLst>
                </a:gridCol>
                <a:gridCol w="1163994">
                  <a:extLst>
                    <a:ext uri="{9D8B030D-6E8A-4147-A177-3AD203B41FA5}">
                      <a16:colId xmlns:a16="http://schemas.microsoft.com/office/drawing/2014/main" val="312302383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8687841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26932319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1330431658"/>
                    </a:ext>
                  </a:extLst>
                </a:gridCol>
                <a:gridCol w="1074055">
                  <a:extLst>
                    <a:ext uri="{9D8B030D-6E8A-4147-A177-3AD203B41FA5}">
                      <a16:colId xmlns:a16="http://schemas.microsoft.com/office/drawing/2014/main" val="582472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Целевые индикаторы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Доля расходов на науку от ВВП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0,12%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9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Прирост казахстанской публикаций в </a:t>
                      </a:r>
                      <a:r>
                        <a:rPr lang="en-US" b="1" dirty="0"/>
                        <a:t>Scopus </a:t>
                      </a:r>
                      <a:r>
                        <a:rPr lang="ru-RU" b="1" dirty="0"/>
                        <a:t>и </a:t>
                      </a:r>
                      <a:r>
                        <a:rPr lang="en-US" b="1" dirty="0"/>
                        <a:t>Web of Science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25,1%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37,7%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50,3%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62,9%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75,5%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88%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733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Прирост численности исследователей от общего кол-ва исследователей в 2018г.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2,8%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3,3%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3,8%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4,3%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4,8%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5,2%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8605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Прирост численности молодых ученых до 35 лет включительно от общего кол-ва исследователей в 2018г.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3,6%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5,1%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6,6%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8,1%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9,6%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2813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Расход на ГФ, ПЦФ и проектов на коммерциализацию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53 991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56 223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72 769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242 399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330 454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430 959 </a:t>
                      </a:r>
                      <a:r>
                        <a:rPr lang="ru-RU" dirty="0" err="1"/>
                        <a:t>млн.тг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7684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04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1403</Words>
  <Application>Microsoft Office PowerPoint</Application>
  <PresentationFormat>Широкоэкранный</PresentationFormat>
  <Paragraphs>338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-apple-system</vt:lpstr>
      <vt:lpstr>Arial</vt:lpstr>
      <vt:lpstr>Calibri</vt:lpstr>
      <vt:lpstr>Calibri Light</vt:lpstr>
      <vt:lpstr>Times New Roman</vt:lpstr>
      <vt:lpstr>TimesNewRomanPSMT</vt:lpstr>
      <vt:lpstr>Wingdings</vt:lpstr>
      <vt:lpstr>Тема Office</vt:lpstr>
      <vt:lpstr>Показатели научной деятельности АтГУ им. Х. Досмухамедова и предложения по усовершенствованию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Факультет естественных и сельскохозяйственных наук</vt:lpstr>
      <vt:lpstr>Факультет физики, математики и информационных технологий</vt:lpstr>
      <vt:lpstr>Факультет гуманитарных наук и искусств</vt:lpstr>
      <vt:lpstr>Факультет инновационного образования</vt:lpstr>
      <vt:lpstr>Факультет полиязычного образования</vt:lpstr>
      <vt:lpstr>Факультет экономики и права</vt:lpstr>
      <vt:lpstr>SWOT анализ по науке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научной деятельности и предложения по усовершенствованию</dc:title>
  <dc:creator>Пользователь</dc:creator>
  <cp:lastModifiedBy>Пользователь</cp:lastModifiedBy>
  <cp:revision>43</cp:revision>
  <dcterms:created xsi:type="dcterms:W3CDTF">2020-02-29T04:37:35Z</dcterms:created>
  <dcterms:modified xsi:type="dcterms:W3CDTF">2020-03-03T04:56:04Z</dcterms:modified>
</cp:coreProperties>
</file>